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720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428625"/>
            <a:ext cx="1428750" cy="142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05035" y="2085975"/>
            <a:ext cx="313393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3731" b="1" dirty="0">
                <a:solidFill>
                  <a:srgbClr val="FFFFFF"/>
                </a:solidFill>
              </a:rPr>
              <a:t>AdGenius AI</a:t>
            </a:r>
            <a:endParaRPr lang="en-US" sz="3731" dirty="0"/>
          </a:p>
        </p:txBody>
      </p:sp>
      <p:sp>
        <p:nvSpPr>
          <p:cNvPr id="5" name="Text 1"/>
          <p:cNvSpPr/>
          <p:nvPr/>
        </p:nvSpPr>
        <p:spPr>
          <a:xfrm>
            <a:off x="1784403" y="3000375"/>
            <a:ext cx="557519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24" dirty="0">
                <a:solidFill>
                  <a:srgbClr val="FFC107"/>
                </a:solidFill>
              </a:rPr>
              <a:t>แพลตฟอร์ม AI สำหรับการยิงโฆษณาแบบครบวงจร</a:t>
            </a:r>
            <a:endParaRPr lang="en-US" sz="1924" dirty="0"/>
          </a:p>
        </p:txBody>
      </p:sp>
      <p:sp>
        <p:nvSpPr>
          <p:cNvPr id="6" name="Text 2"/>
          <p:cNvSpPr/>
          <p:nvPr/>
        </p:nvSpPr>
        <p:spPr>
          <a:xfrm>
            <a:off x="3220380" y="3786188"/>
            <a:ext cx="270321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ยิงโฆษณาอัจฉริยะ ครบวงจร ทุกแพลตฟอร์ม</a:t>
            </a: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3107531" y="427196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06" y="4414838"/>
            <a:ext cx="285750" cy="2857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3893344" y="427196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19" y="4414838"/>
            <a:ext cx="285750" cy="28575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4679156" y="427196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4414838"/>
            <a:ext cx="285750" cy="28575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5464969" y="427196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844" y="4414838"/>
            <a:ext cx="2857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750094"/>
            <a:ext cx="4143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ติดต่อเรา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428625" y="1478756"/>
            <a:ext cx="357188" cy="357188"/>
          </a:xfrm>
          <a:prstGeom prst="ellipse">
            <a:avLst/>
          </a:prstGeom>
          <a:solidFill>
            <a:srgbClr val="FFC107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585913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8688" y="1550194"/>
            <a:ext cx="13973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contact@adgenius.ai</a:t>
            </a: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28625" y="1978819"/>
            <a:ext cx="357188" cy="357188"/>
          </a:xfrm>
          <a:prstGeom prst="ellipse">
            <a:avLst/>
          </a:prstGeom>
          <a:solidFill>
            <a:srgbClr val="FFC10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208597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28688" y="2050256"/>
            <a:ext cx="8275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02-123-4567</a:t>
            </a:r>
            <a:endParaRPr lang="en-US" sz="1050" dirty="0"/>
          </a:p>
        </p:txBody>
      </p:sp>
      <p:sp>
        <p:nvSpPr>
          <p:cNvPr id="10" name="Shape 5"/>
          <p:cNvSpPr/>
          <p:nvPr/>
        </p:nvSpPr>
        <p:spPr>
          <a:xfrm>
            <a:off x="428625" y="2514600"/>
            <a:ext cx="357188" cy="357188"/>
          </a:xfrm>
          <a:prstGeom prst="ellipse">
            <a:avLst/>
          </a:prstGeom>
          <a:solidFill>
            <a:srgbClr val="FFC107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1" y="2621756"/>
            <a:ext cx="107156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8688" y="2478881"/>
            <a:ext cx="184294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อาคารดิจิทัล สกายไลน์ ชั้น 15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 ถนนสุขุมวิท กรุงเทพฯ 10110</a:t>
            </a:r>
            <a:endParaRPr lang="en-US" sz="1050" dirty="0"/>
          </a:p>
        </p:txBody>
      </p:sp>
      <p:sp>
        <p:nvSpPr>
          <p:cNvPr id="13" name="Shape 7"/>
          <p:cNvSpPr/>
          <p:nvPr/>
        </p:nvSpPr>
        <p:spPr>
          <a:xfrm>
            <a:off x="428625" y="3336131"/>
            <a:ext cx="285750" cy="28575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52" y="3407569"/>
            <a:ext cx="89297" cy="142875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821531" y="3336131"/>
            <a:ext cx="285750" cy="28575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98" y="3407569"/>
            <a:ext cx="125016" cy="142875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1214438" y="3336131"/>
            <a:ext cx="285750" cy="28575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75" y="3407569"/>
            <a:ext cx="142875" cy="142875"/>
          </a:xfrm>
          <a:prstGeom prst="rect">
            <a:avLst/>
          </a:prstGeom>
        </p:spPr>
      </p:pic>
      <p:sp>
        <p:nvSpPr>
          <p:cNvPr id="19" name="Shape 10"/>
          <p:cNvSpPr/>
          <p:nvPr/>
        </p:nvSpPr>
        <p:spPr>
          <a:xfrm>
            <a:off x="1607344" y="3336131"/>
            <a:ext cx="285750" cy="28575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7711" y="3407569"/>
            <a:ext cx="125016" cy="142875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>
            <a:off x="2000250" y="3336131"/>
            <a:ext cx="285750" cy="28575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0617" y="3407569"/>
            <a:ext cx="125016" cy="142875"/>
          </a:xfrm>
          <a:prstGeom prst="rect">
            <a:avLst/>
          </a:prstGeom>
        </p:spPr>
      </p:pic>
      <p:sp>
        <p:nvSpPr>
          <p:cNvPr id="23" name="Shape 12"/>
          <p:cNvSpPr/>
          <p:nvPr/>
        </p:nvSpPr>
        <p:spPr>
          <a:xfrm>
            <a:off x="428625" y="3907631"/>
            <a:ext cx="1620069" cy="428625"/>
          </a:xfrm>
          <a:prstGeom prst="roundRect">
            <a:avLst/>
          </a:prstGeom>
          <a:solidFill>
            <a:srgbClr val="FFC107"/>
          </a:solidFill>
          <a:ln/>
        </p:spPr>
      </p:sp>
      <p:sp>
        <p:nvSpPr>
          <p:cNvPr id="24" name="Text 13"/>
          <p:cNvSpPr/>
          <p:nvPr/>
        </p:nvSpPr>
        <p:spPr>
          <a:xfrm>
            <a:off x="428625" y="3907631"/>
            <a:ext cx="1620069" cy="428625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12121"/>
                </a:solidFill>
              </a:rPr>
              <a:t>ทดลองใช้ฟรี 14 วัน</a:t>
            </a:r>
            <a:endParaRPr lang="en-US" sz="987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313" y="428625"/>
            <a:ext cx="1428750" cy="142875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5990760" y="2071688"/>
            <a:ext cx="130582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</a:rPr>
              <a:t>AdGenius AI</a:t>
            </a:r>
            <a:endParaRPr lang="en-US" sz="1499" dirty="0"/>
          </a:p>
        </p:txBody>
      </p:sp>
      <p:sp>
        <p:nvSpPr>
          <p:cNvPr id="27" name="Text 15"/>
          <p:cNvSpPr/>
          <p:nvPr/>
        </p:nvSpPr>
        <p:spPr>
          <a:xfrm>
            <a:off x="5292068" y="2443163"/>
            <a:ext cx="270321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ยิงโฆษณาอัจฉริยะ ครบวงจร ทุกแพลตฟอร์ม</a:t>
            </a:r>
            <a:endParaRPr lang="en-US" sz="1050" dirty="0"/>
          </a:p>
        </p:txBody>
      </p:sp>
      <p:sp>
        <p:nvSpPr>
          <p:cNvPr id="28" name="Text 16"/>
          <p:cNvSpPr/>
          <p:nvPr/>
        </p:nvSpPr>
        <p:spPr>
          <a:xfrm>
            <a:off x="5630028" y="3043238"/>
            <a:ext cx="202729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สแกน QR Code เพื่อรับข้อมูลเพิ่มเติม</a:t>
            </a:r>
            <a:endParaRPr lang="en-US" sz="942" dirty="0"/>
          </a:p>
        </p:txBody>
      </p:sp>
      <p:sp>
        <p:nvSpPr>
          <p:cNvPr id="29" name="Shape 17"/>
          <p:cNvSpPr/>
          <p:nvPr/>
        </p:nvSpPr>
        <p:spPr>
          <a:xfrm>
            <a:off x="5993578" y="3357563"/>
            <a:ext cx="1300163" cy="13001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Shape 18"/>
          <p:cNvSpPr/>
          <p:nvPr/>
        </p:nvSpPr>
        <p:spPr>
          <a:xfrm>
            <a:off x="6107878" y="3471863"/>
            <a:ext cx="1071563" cy="10715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136" y="3793331"/>
            <a:ext cx="375047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643313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ปัญหาที่ผู้ขายออนไลน์กำลังเผชิญ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285750" y="985838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71563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985838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เวลาและทรัพยากรที่จำกัด</a:t>
            </a:r>
            <a:endParaRPr lang="en-US" sz="987" dirty="0"/>
          </a:p>
        </p:txBody>
      </p:sp>
      <p:sp>
        <p:nvSpPr>
          <p:cNvPr id="7" name="Text 3"/>
          <p:cNvSpPr/>
          <p:nvPr/>
        </p:nvSpPr>
        <p:spPr>
          <a:xfrm>
            <a:off x="678656" y="1235869"/>
            <a:ext cx="37504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ผู้ขายต้องใช้เวลามากในการจัดการโฆษณาบนหลายแพลตฟอร์มพร้อมกัน ทำให้มีเวลาน้อยลงสำหรับการพัฒนาธุรกิจด้านอื่นๆ</a:t>
            </a:r>
            <a:endParaRPr lang="en-US" sz="1050" dirty="0"/>
          </a:p>
        </p:txBody>
      </p:sp>
      <p:sp>
        <p:nvSpPr>
          <p:cNvPr id="8" name="Shape 4"/>
          <p:cNvSpPr/>
          <p:nvPr/>
        </p:nvSpPr>
        <p:spPr>
          <a:xfrm>
            <a:off x="285750" y="2057400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143125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8656" y="2057400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ความซับซ้อนของแต่ละแพลตฟอร์ม</a:t>
            </a:r>
            <a:endParaRPr lang="en-US" sz="987" dirty="0"/>
          </a:p>
        </p:txBody>
      </p:sp>
      <p:sp>
        <p:nvSpPr>
          <p:cNvPr id="11" name="Text 6"/>
          <p:cNvSpPr/>
          <p:nvPr/>
        </p:nvSpPr>
        <p:spPr>
          <a:xfrm>
            <a:off x="678656" y="2307431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แต่ละแพลตฟอร์มมีระบบและวิธีการจัดการโฆษณาที่แตกต่างกัน ทำให้ยากต่อการเรียนรู้และใช้งานอย่างมีประสิทธิภาพ</a:t>
            </a:r>
            <a:endParaRPr lang="en-US" sz="1050" dirty="0"/>
          </a:p>
        </p:txBody>
      </p:sp>
      <p:sp>
        <p:nvSpPr>
          <p:cNvPr id="12" name="Shape 7"/>
          <p:cNvSpPr/>
          <p:nvPr/>
        </p:nvSpPr>
        <p:spPr>
          <a:xfrm>
            <a:off x="285750" y="2914650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000375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8656" y="2914650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ประสิทธิภาพการโฆษณาต่ำ</a:t>
            </a:r>
            <a:endParaRPr lang="en-US" sz="987" dirty="0"/>
          </a:p>
        </p:txBody>
      </p:sp>
      <p:sp>
        <p:nvSpPr>
          <p:cNvPr id="15" name="Text 9"/>
          <p:cNvSpPr/>
          <p:nvPr/>
        </p:nvSpPr>
        <p:spPr>
          <a:xfrm>
            <a:off x="678656" y="3164681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การกำหนดกลุ่มเป้าหมายและการสร้างสรรค์โฆษณาที่ไม่แม่นยำ ทำให้ ROI ต่ำและเสียงบประมาณโดยไม่จำเป็น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285750" y="3771900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857625"/>
            <a:ext cx="114300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8656" y="3771900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ต้นทุนการจ้างผู้เชี่ยวชาญสูง</a:t>
            </a:r>
            <a:endParaRPr lang="en-US" sz="987" dirty="0"/>
          </a:p>
        </p:txBody>
      </p:sp>
      <p:sp>
        <p:nvSpPr>
          <p:cNvPr id="19" name="Text 12"/>
          <p:cNvSpPr/>
          <p:nvPr/>
        </p:nvSpPr>
        <p:spPr>
          <a:xfrm>
            <a:off x="678656" y="4021931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การจ้างทีมหรือเอเจนซี่เพื่อจัดการโฆษณามีต้นทุนสูง โดยเฉพาะสำหรับธุรกิจขนาดเล็กและขนาดกลาง</a:t>
            </a:r>
            <a:endParaRPr lang="en-US" sz="10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5" y="671513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57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725242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AdGenius AI: โซลูชันที่ครบวงจร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285750" y="985838"/>
            <a:ext cx="414337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C107"/>
                </a:solidFill>
              </a:rPr>
              <a:t>AdGenius AI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 คือแพลตฟอร์มที่ใช้ </a:t>
            </a:r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C107"/>
                </a:solidFill>
              </a:rPr>
              <a:t>ปัญญาประดิษฐ์ (AI)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 เพื่อช่วยผู้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ขายออนไลน์จัดการโฆษณาบนหลายแพลตฟอร์มได้อย่างมี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ประสิทธิภาพ ประหยัดเวลา และเพิ่มผลตอบแทนจากการลงทุน (ROI)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285750" y="1843088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28813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843088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ขับเคลื่อนด้วย AI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78656" y="2093119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ใช้ AI และ Machine Learning เพื่อเพิ่มประสิทธิภาพในทุกขั้นตอนของการจัดการโฆษณา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285750" y="2700338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786063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700338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จัดการทุกแพลตฟอร์มในที่เดียว</a:t>
            </a:r>
            <a:endParaRPr lang="en-US" sz="987" dirty="0"/>
          </a:p>
        </p:txBody>
      </p:sp>
      <p:sp>
        <p:nvSpPr>
          <p:cNvPr id="12" name="Text 7"/>
          <p:cNvSpPr/>
          <p:nvPr/>
        </p:nvSpPr>
        <p:spPr>
          <a:xfrm>
            <a:off x="678656" y="2950369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ควบคุมแคมเปญโฆษณาบน Facebook, Instagram, TikTok และ Shopee จากแดชบอร์ดเดียว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285750" y="3557588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643313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8656" y="3557588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ทำงานอัตโนมัติ</a:t>
            </a:r>
            <a:endParaRPr lang="en-US" sz="987" dirty="0"/>
          </a:p>
        </p:txBody>
      </p:sp>
      <p:sp>
        <p:nvSpPr>
          <p:cNvPr id="16" name="Text 10"/>
          <p:cNvSpPr/>
          <p:nvPr/>
        </p:nvSpPr>
        <p:spPr>
          <a:xfrm>
            <a:off x="678656" y="3807619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ลดภาระงานด้วยการทำงานอัตโนมัติในการสร้างโฆษณา, กำหนดกลุ่มเป้าหมาย และปรับแต่งแคมเปญ</a:t>
            </a:r>
            <a:endParaRPr lang="en-US" sz="1050" dirty="0"/>
          </a:p>
        </p:txBody>
      </p:sp>
      <p:sp>
        <p:nvSpPr>
          <p:cNvPr id="17" name="Shape 11"/>
          <p:cNvSpPr/>
          <p:nvPr/>
        </p:nvSpPr>
        <p:spPr>
          <a:xfrm>
            <a:off x="285750" y="4414838"/>
            <a:ext cx="285750" cy="285750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4500563"/>
            <a:ext cx="128588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8656" y="4414838"/>
            <a:ext cx="3750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ข้อมูลเชิงลึกและการวิเคราะห์</a:t>
            </a:r>
            <a:endParaRPr lang="en-US" sz="987" dirty="0"/>
          </a:p>
        </p:txBody>
      </p:sp>
      <p:sp>
        <p:nvSpPr>
          <p:cNvPr id="20" name="Text 13"/>
          <p:cNvSpPr/>
          <p:nvPr/>
        </p:nvSpPr>
        <p:spPr>
          <a:xfrm>
            <a:off x="678656" y="4664869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รายงานและการวิเคราะห์แบบเรียลไทม์เพื่อให้เข้าใจประสิทธิภาพของแคมเปญและโอกาสในการปรับปรุง</a:t>
            </a:r>
            <a:endParaRPr lang="en-US" sz="10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814388"/>
            <a:ext cx="3929063" cy="39290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793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525665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โมดูล AI หลัก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285750" y="1128713"/>
            <a:ext cx="2571750" cy="28432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128713"/>
            <a:ext cx="2571750" cy="3571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6" name="Shape 3"/>
          <p:cNvSpPr/>
          <p:nvPr/>
        </p:nvSpPr>
        <p:spPr>
          <a:xfrm>
            <a:off x="464344" y="1307306"/>
            <a:ext cx="428625" cy="428625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435894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4344" y="1878806"/>
            <a:ext cx="2214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การกำหนดกลุ่มเป้าหมายอัจฉริยะ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464344" y="2500313"/>
            <a:ext cx="22145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12121"/>
                </a:solidFill>
              </a:rPr>
              <a:t>ระบุและเข้าถึงกลุ่มเป้าหมายที่มีแนวโน้มสูงสุดที่จะตอบสนองต่อโฆษณาของคุณ</a:t>
            </a:r>
            <a:endParaRPr lang="en-US" sz="94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057525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0081" y="3028950"/>
            <a:ext cx="1721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การกำหนดเป้าหมายแบบพฤติกรรม</a:t>
            </a:r>
            <a:endParaRPr lang="en-US" sz="83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300413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0081" y="3271838"/>
            <a:ext cx="15055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การแบ่งกลุ่มลูกค้าเชิงพยากรณ์</a:t>
            </a:r>
            <a:endParaRPr lang="en-US" sz="83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3543300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50081" y="3514725"/>
            <a:ext cx="10902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Lookalike Audiences</a:t>
            </a:r>
            <a:endParaRPr lang="en-US" sz="834" dirty="0"/>
          </a:p>
        </p:txBody>
      </p:sp>
      <p:sp>
        <p:nvSpPr>
          <p:cNvPr id="16" name="Shape 9"/>
          <p:cNvSpPr/>
          <p:nvPr/>
        </p:nvSpPr>
        <p:spPr>
          <a:xfrm>
            <a:off x="3286125" y="1128713"/>
            <a:ext cx="2571750" cy="28074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0"/>
          <p:cNvSpPr/>
          <p:nvPr/>
        </p:nvSpPr>
        <p:spPr>
          <a:xfrm>
            <a:off x="3286125" y="1128713"/>
            <a:ext cx="2571750" cy="3571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8" name="Shape 11"/>
          <p:cNvSpPr/>
          <p:nvPr/>
        </p:nvSpPr>
        <p:spPr>
          <a:xfrm>
            <a:off x="3464719" y="1307306"/>
            <a:ext cx="428625" cy="428625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306" y="1435894"/>
            <a:ext cx="171450" cy="17145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464719" y="1878806"/>
            <a:ext cx="22145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การสร้างสรรค์โฆษณาด้วย AI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3464719" y="2243138"/>
            <a:ext cx="22145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12121"/>
                </a:solidFill>
              </a:rPr>
              <a:t>สร้างและปรับแต่งเนื้อหาโฆษณาให้มีประสิทธิภาพและดึงดูดใจ</a:t>
            </a:r>
            <a:endParaRPr lang="en-US" sz="942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719" y="2800350"/>
            <a:ext cx="114300" cy="1143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3650456" y="2771775"/>
            <a:ext cx="12626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การสร้างข้อความโฆษณา</a:t>
            </a:r>
            <a:endParaRPr lang="en-US" sz="834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4719" y="3043238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650456" y="3014663"/>
            <a:ext cx="11840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การสร้างรูปภาพโฆษณา</a:t>
            </a:r>
            <a:endParaRPr lang="en-US" sz="834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719" y="3286125"/>
            <a:ext cx="114300" cy="1143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3650456" y="3257550"/>
            <a:ext cx="11037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การสร้างวิดีโอโฆษณา</a:t>
            </a:r>
            <a:endParaRPr lang="en-US" sz="834" dirty="0"/>
          </a:p>
        </p:txBody>
      </p:sp>
      <p:sp>
        <p:nvSpPr>
          <p:cNvPr id="28" name="Shape 17"/>
          <p:cNvSpPr/>
          <p:nvPr/>
        </p:nvSpPr>
        <p:spPr>
          <a:xfrm>
            <a:off x="6286500" y="1128713"/>
            <a:ext cx="2571750" cy="28074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18"/>
          <p:cNvSpPr/>
          <p:nvPr/>
        </p:nvSpPr>
        <p:spPr>
          <a:xfrm>
            <a:off x="6286500" y="1128713"/>
            <a:ext cx="2571750" cy="3571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0" name="Shape 19"/>
          <p:cNvSpPr/>
          <p:nvPr/>
        </p:nvSpPr>
        <p:spPr>
          <a:xfrm>
            <a:off x="6465094" y="1307306"/>
            <a:ext cx="428625" cy="428625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3681" y="1435894"/>
            <a:ext cx="171450" cy="17145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6465094" y="1878806"/>
            <a:ext cx="22145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การเพิ่มประสิทธิภาพแคมเปญ</a:t>
            </a:r>
            <a:endParaRPr lang="en-US" sz="1193" dirty="0"/>
          </a:p>
        </p:txBody>
      </p:sp>
      <p:sp>
        <p:nvSpPr>
          <p:cNvPr id="33" name="Text 21"/>
          <p:cNvSpPr/>
          <p:nvPr/>
        </p:nvSpPr>
        <p:spPr>
          <a:xfrm>
            <a:off x="6465094" y="2243138"/>
            <a:ext cx="22145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12121"/>
                </a:solidFill>
              </a:rPr>
              <a:t>ปรับปรุงประสิทธิภาพของแคมเปญโฆษณาอย่างต่อเนื่อง</a:t>
            </a:r>
            <a:endParaRPr lang="en-US" sz="942" dirty="0"/>
          </a:p>
        </p:txBody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5094" y="2800350"/>
            <a:ext cx="114300" cy="114300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6650831" y="2771775"/>
            <a:ext cx="11197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การเสนอราคาอัจฉริยะ</a:t>
            </a:r>
            <a:endParaRPr lang="en-US" sz="834" dirty="0"/>
          </a:p>
        </p:txBody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5094" y="3043238"/>
            <a:ext cx="114300" cy="11430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6650831" y="3014663"/>
            <a:ext cx="14452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การจัดสรรงบประมาณด้วย AI</a:t>
            </a:r>
            <a:endParaRPr lang="en-US" sz="834" dirty="0"/>
          </a:p>
        </p:txBody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5094" y="3286125"/>
            <a:ext cx="114300" cy="1143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6650831" y="3257550"/>
            <a:ext cx="18609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การเพิ่มประสิทธิภาพการจัดส่งโฆษณา</a:t>
            </a:r>
            <a:endParaRPr lang="en-US" sz="834" dirty="0"/>
          </a:p>
        </p:txBody>
      </p:sp>
      <p:sp>
        <p:nvSpPr>
          <p:cNvPr id="40" name="Text 25"/>
          <p:cNvSpPr/>
          <p:nvPr/>
        </p:nvSpPr>
        <p:spPr>
          <a:xfrm>
            <a:off x="285750" y="4150519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การทำงานร่วมกันของโมดูล AI</a:t>
            </a:r>
            <a:endParaRPr lang="en-US" sz="987" dirty="0"/>
          </a:p>
        </p:txBody>
      </p:sp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0" y="4471988"/>
            <a:ext cx="8572500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268266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รองรับหลากหลายแพลตฟอร์ม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285750" y="98583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1E88E5"/>
                </a:solidFill>
              </a:rPr>
              <a:t>AdGenius AI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 เชื่อมต่อกับแพลตฟอร์มโฆษณาหลักผ่าน API เพื่อจัดการแคมเปญ, กลุ่มเป้าหมาย, และ Creative ได้อย่างไร้รอยต่อ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285750" y="1343025"/>
            <a:ext cx="4179094" cy="13001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485900"/>
            <a:ext cx="571500" cy="571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1557338"/>
            <a:ext cx="428625" cy="428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3000" y="1485900"/>
            <a:ext cx="31789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Facebook &amp; Instagram</a:t>
            </a:r>
            <a:endParaRPr lang="en-US" sz="119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43088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28738" y="1814513"/>
            <a:ext cx="23505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Custom Audiences และ Lookalike Audiences</a:t>
            </a:r>
            <a:endParaRPr lang="en-US" sz="83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071688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28738" y="2043113"/>
            <a:ext cx="2597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รูปแบบโฆษณาที่หลากหลาย (รูปภาพ, วิดีโอ, คารูเซล)</a:t>
            </a:r>
            <a:endParaRPr lang="en-US" sz="83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300288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28738" y="2271713"/>
            <a:ext cx="24515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การวิเคราะห์ประสิทธิภาพเชิงลึกผ่าน Insights API</a:t>
            </a:r>
            <a:endParaRPr lang="en-US" sz="834" dirty="0"/>
          </a:p>
        </p:txBody>
      </p:sp>
      <p:sp>
        <p:nvSpPr>
          <p:cNvPr id="15" name="Shape 8"/>
          <p:cNvSpPr/>
          <p:nvPr/>
        </p:nvSpPr>
        <p:spPr>
          <a:xfrm>
            <a:off x="4679156" y="1343025"/>
            <a:ext cx="4179094" cy="13001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6" name="Shape 9"/>
          <p:cNvSpPr/>
          <p:nvPr/>
        </p:nvSpPr>
        <p:spPr>
          <a:xfrm>
            <a:off x="4822031" y="1485900"/>
            <a:ext cx="571500" cy="571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469" y="1557338"/>
            <a:ext cx="428625" cy="42862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536406" y="1485900"/>
            <a:ext cx="31789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TikTok</a:t>
            </a:r>
            <a:endParaRPr lang="en-US" sz="1193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406" y="1843088"/>
            <a:ext cx="128588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736431" y="1814513"/>
            <a:ext cx="20899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การสร้างวิดีโอโฆษณาสั้นที่น่าสนใจด้วย AI</a:t>
            </a:r>
            <a:endParaRPr lang="en-US" sz="834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406" y="2071688"/>
            <a:ext cx="100013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707856" y="2043113"/>
            <a:ext cx="20377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การวิเคราะห์เทรนด์และแฮชแท็กยอดนิยม</a:t>
            </a:r>
            <a:endParaRPr lang="en-US" sz="834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406" y="2300288"/>
            <a:ext cx="142875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750719" y="2271713"/>
            <a:ext cx="2686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การกำหนดกลุ่มเป้าหมายตามพฤติกรรมและความสนใจ</a:t>
            </a:r>
            <a:endParaRPr lang="en-US" sz="834" dirty="0"/>
          </a:p>
        </p:txBody>
      </p:sp>
      <p:sp>
        <p:nvSpPr>
          <p:cNvPr id="25" name="Shape 14"/>
          <p:cNvSpPr/>
          <p:nvPr/>
        </p:nvSpPr>
        <p:spPr>
          <a:xfrm>
            <a:off x="285750" y="2857500"/>
            <a:ext cx="4179094" cy="13001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15"/>
          <p:cNvSpPr/>
          <p:nvPr/>
        </p:nvSpPr>
        <p:spPr>
          <a:xfrm>
            <a:off x="428625" y="3000375"/>
            <a:ext cx="571500" cy="571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3" y="3071813"/>
            <a:ext cx="428625" cy="428625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1143000" y="3000375"/>
            <a:ext cx="31789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Shopee</a:t>
            </a:r>
            <a:endParaRPr lang="en-US" sz="1193" dirty="0"/>
          </a:p>
        </p:txBody>
      </p:sp>
      <p:pic>
        <p:nvPicPr>
          <p:cNvPr id="2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3357563"/>
            <a:ext cx="114300" cy="114300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1328738" y="3328988"/>
            <a:ext cx="22845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การจัดการโฆษณาตามคำหลัก (Keyword Ads)</a:t>
            </a:r>
            <a:endParaRPr lang="en-US" sz="834" dirty="0"/>
          </a:p>
        </p:txBody>
      </p:sp>
      <p:pic>
        <p:nvPicPr>
          <p:cNvPr id="3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" y="3586163"/>
            <a:ext cx="100013" cy="114300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1314450" y="3557588"/>
            <a:ext cx="20681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การเพิ่มประสิทธิภาพรายละเอียดผลิตภัณฑ์</a:t>
            </a:r>
            <a:endParaRPr lang="en-US" sz="834" dirty="0"/>
          </a:p>
        </p:txBody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" y="3814763"/>
            <a:ext cx="128588" cy="114300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1343025" y="3786188"/>
            <a:ext cx="2614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การวิเคราะห์ข้อมูลการขายและการแปลงเป็นยอดขาย</a:t>
            </a:r>
            <a:endParaRPr lang="en-US" sz="834" dirty="0"/>
          </a:p>
        </p:txBody>
      </p:sp>
      <p:sp>
        <p:nvSpPr>
          <p:cNvPr id="35" name="Shape 20"/>
          <p:cNvSpPr/>
          <p:nvPr/>
        </p:nvSpPr>
        <p:spPr>
          <a:xfrm>
            <a:off x="4679156" y="2857500"/>
            <a:ext cx="4179094" cy="13001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6" name="Shape 21"/>
          <p:cNvSpPr/>
          <p:nvPr/>
        </p:nvSpPr>
        <p:spPr>
          <a:xfrm>
            <a:off x="4822031" y="3000375"/>
            <a:ext cx="571500" cy="571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3127" y="3178969"/>
            <a:ext cx="189309" cy="214313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5536406" y="3000375"/>
            <a:ext cx="31789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E88E5"/>
                </a:solidFill>
              </a:rPr>
              <a:t>กำลังจะมาเพิ่มเติม</a:t>
            </a:r>
            <a:endParaRPr lang="en-US" sz="1193" dirty="0"/>
          </a:p>
        </p:txBody>
      </p:sp>
      <p:pic>
        <p:nvPicPr>
          <p:cNvPr id="3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6406" y="3357563"/>
            <a:ext cx="114300" cy="114300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5722144" y="3328988"/>
            <a:ext cx="6135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Google Ads</a:t>
            </a:r>
            <a:endParaRPr lang="en-US" sz="834" dirty="0"/>
          </a:p>
        </p:txBody>
      </p:sp>
      <p:pic>
        <p:nvPicPr>
          <p:cNvPr id="4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6406" y="3586163"/>
            <a:ext cx="100013" cy="11430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5707856" y="3557588"/>
            <a:ext cx="3763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Lazada</a:t>
            </a:r>
            <a:endParaRPr lang="en-US" sz="834" dirty="0"/>
          </a:p>
        </p:txBody>
      </p:sp>
      <p:pic>
        <p:nvPicPr>
          <p:cNvPr id="4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6406" y="3814763"/>
            <a:ext cx="114300" cy="114300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5722144" y="3786188"/>
            <a:ext cx="9731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LINE Ads Platform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498402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คุณสมบัติเด่น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285750" y="985838"/>
            <a:ext cx="1982391" cy="1378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85838"/>
            <a:ext cx="28575" cy="1378744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71575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625" y="1457325"/>
            <a:ext cx="16966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แดชบอร์ดรวมศูนย์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428625" y="1707356"/>
            <a:ext cx="169664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ควบคุมและติดตามแคมเปญโฆษณาทุกแพลตฟอร์มจากหน้าจอเดียว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2446734" y="985838"/>
            <a:ext cx="1982391" cy="1378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6"/>
          <p:cNvSpPr/>
          <p:nvPr/>
        </p:nvSpPr>
        <p:spPr>
          <a:xfrm>
            <a:off x="2446734" y="985838"/>
            <a:ext cx="28575" cy="1378744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09" y="1171575"/>
            <a:ext cx="214313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589609" y="1457325"/>
            <a:ext cx="16966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การสร้างแคมเปญด้วย AI</a:t>
            </a:r>
            <a:endParaRPr lang="en-US" sz="885" dirty="0"/>
          </a:p>
        </p:txBody>
      </p:sp>
      <p:sp>
        <p:nvSpPr>
          <p:cNvPr id="13" name="Text 8"/>
          <p:cNvSpPr/>
          <p:nvPr/>
        </p:nvSpPr>
        <p:spPr>
          <a:xfrm>
            <a:off x="2589609" y="1707356"/>
            <a:ext cx="169664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สร้างแคมเปญโฆษณาที่มีประสิทธิภาพด้วยคำแนะนำและการช่วยเหลือจาก AI</a:t>
            </a:r>
            <a:endParaRPr lang="en-US" sz="834" dirty="0"/>
          </a:p>
        </p:txBody>
      </p:sp>
      <p:sp>
        <p:nvSpPr>
          <p:cNvPr id="14" name="Shape 9"/>
          <p:cNvSpPr/>
          <p:nvPr/>
        </p:nvSpPr>
        <p:spPr>
          <a:xfrm>
            <a:off x="285750" y="2543175"/>
            <a:ext cx="1982391" cy="1378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2543175"/>
            <a:ext cx="28575" cy="1378744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728913"/>
            <a:ext cx="214313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28625" y="3014663"/>
            <a:ext cx="16966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การจัดการผลิตภัณฑ์</a:t>
            </a:r>
            <a:endParaRPr lang="en-US" sz="885" dirty="0"/>
          </a:p>
        </p:txBody>
      </p:sp>
      <p:sp>
        <p:nvSpPr>
          <p:cNvPr id="18" name="Text 12"/>
          <p:cNvSpPr/>
          <p:nvPr/>
        </p:nvSpPr>
        <p:spPr>
          <a:xfrm>
            <a:off x="428625" y="3264694"/>
            <a:ext cx="169664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เชื่อมโยงผลิตภัณฑ์จาก Shopee และจัดการโฆษณาที่เกี่ยวข้องได้อย่างง่ายดาย</a:t>
            </a:r>
            <a:endParaRPr lang="en-US" sz="834" dirty="0"/>
          </a:p>
        </p:txBody>
      </p:sp>
      <p:sp>
        <p:nvSpPr>
          <p:cNvPr id="19" name="Shape 13"/>
          <p:cNvSpPr/>
          <p:nvPr/>
        </p:nvSpPr>
        <p:spPr>
          <a:xfrm>
            <a:off x="2446734" y="2543175"/>
            <a:ext cx="1982391" cy="1378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Shape 14"/>
          <p:cNvSpPr/>
          <p:nvPr/>
        </p:nvSpPr>
        <p:spPr>
          <a:xfrm>
            <a:off x="2446734" y="2543175"/>
            <a:ext cx="28575" cy="1378744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609" y="2728913"/>
            <a:ext cx="171450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589609" y="3014663"/>
            <a:ext cx="16966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การวิเคราะห์และรายงาน</a:t>
            </a:r>
            <a:endParaRPr lang="en-US" sz="885" dirty="0"/>
          </a:p>
        </p:txBody>
      </p:sp>
      <p:sp>
        <p:nvSpPr>
          <p:cNvPr id="23" name="Text 16"/>
          <p:cNvSpPr/>
          <p:nvPr/>
        </p:nvSpPr>
        <p:spPr>
          <a:xfrm>
            <a:off x="2589609" y="3264694"/>
            <a:ext cx="1696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รายงานประสิทธิภาพเชิงลึกพร้อมคำแนะนำจาก AI เพื่อการปรับปรุง</a:t>
            </a:r>
            <a:endParaRPr lang="en-US" sz="834" dirty="0"/>
          </a:p>
        </p:txBody>
      </p:sp>
      <p:sp>
        <p:nvSpPr>
          <p:cNvPr id="24" name="Shape 17"/>
          <p:cNvSpPr/>
          <p:nvPr/>
        </p:nvSpPr>
        <p:spPr>
          <a:xfrm>
            <a:off x="285750" y="4100513"/>
            <a:ext cx="1982391" cy="1400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5" name="Shape 18"/>
          <p:cNvSpPr/>
          <p:nvPr/>
        </p:nvSpPr>
        <p:spPr>
          <a:xfrm>
            <a:off x="285750" y="4100513"/>
            <a:ext cx="28575" cy="140017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286250"/>
            <a:ext cx="214313" cy="1714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428625" y="4572000"/>
            <a:ext cx="16966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การตั้งค่าอัตโนมัติ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428625" y="4822031"/>
            <a:ext cx="1696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ตั้งค่ากฎอัตโนมัติเพื่อปรับเปลี่ยนแคมเปญตามเงื่อนไขที่กำหนด</a:t>
            </a:r>
            <a:endParaRPr lang="en-US" sz="834" dirty="0"/>
          </a:p>
        </p:txBody>
      </p:sp>
      <p:sp>
        <p:nvSpPr>
          <p:cNvPr id="29" name="Shape 21"/>
          <p:cNvSpPr/>
          <p:nvPr/>
        </p:nvSpPr>
        <p:spPr>
          <a:xfrm>
            <a:off x="2446734" y="4100513"/>
            <a:ext cx="1982391" cy="1400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0" name="Shape 22"/>
          <p:cNvSpPr/>
          <p:nvPr/>
        </p:nvSpPr>
        <p:spPr>
          <a:xfrm>
            <a:off x="2446734" y="4100513"/>
            <a:ext cx="28575" cy="140017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09" y="4286250"/>
            <a:ext cx="171450" cy="17145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2589609" y="4572000"/>
            <a:ext cx="169664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E88E5"/>
                </a:solidFill>
              </a:rPr>
              <a:t>การกำหนดกลุ่มเป้าหมายอัจฉริยะ</a:t>
            </a:r>
            <a:endParaRPr lang="en-US" sz="885" dirty="0"/>
          </a:p>
        </p:txBody>
      </p:sp>
      <p:sp>
        <p:nvSpPr>
          <p:cNvPr id="33" name="Text 24"/>
          <p:cNvSpPr/>
          <p:nvPr/>
        </p:nvSpPr>
        <p:spPr>
          <a:xfrm>
            <a:off x="2589609" y="5014913"/>
            <a:ext cx="1696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ค้นหาและเข้าถึงกลุ่มเป้าหมายที่เหมาะสมที่สุดด้วยเทคโนโลยี AI</a:t>
            </a:r>
            <a:endParaRPr lang="en-US" sz="834" dirty="0"/>
          </a:p>
        </p:txBody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31" y="928688"/>
            <a:ext cx="3929063" cy="39290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757488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ประโยชน์ที่ลูกค้าจะได้รับ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285750" y="985838"/>
            <a:ext cx="41433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C107"/>
                </a:solidFill>
              </a:rPr>
              <a:t>AdGenius AI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 ช่วยให้ผู้ขายออนไลน์ได้รับประโยชน์ที่จับต้องได้ใน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12121"/>
                </a:solidFill>
              </a:rPr>
              <a:t>การจัดการโฆษณา ส่งผลให้ธุรกิจเติบโตอย่างยั่งยืน</a:t>
            </a:r>
            <a:endParaRPr lang="en-US" sz="98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28775"/>
            <a:ext cx="4143375" cy="285750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800100"/>
            <a:ext cx="142875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57775" y="773311"/>
            <a:ext cx="13307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F2937"/>
                </a:solidFill>
              </a:rPr>
              <a:t>ประหยัดเวลาถึง 70%</a:t>
            </a:r>
            <a:endParaRPr lang="en-US" sz="987" dirty="0"/>
          </a:p>
        </p:txBody>
      </p:sp>
      <p:sp>
        <p:nvSpPr>
          <p:cNvPr id="8" name="Text 3"/>
          <p:cNvSpPr/>
          <p:nvPr/>
        </p:nvSpPr>
        <p:spPr>
          <a:xfrm>
            <a:off x="4857750" y="1028700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</a:rPr>
              <a:t>ลดเวลาในการจัดการโฆษณาด้วยระบบอัตโนมัติและการทำงานจากแดชบอร์ดเดียว</a:t>
            </a:r>
            <a:endParaRPr lang="en-US" sz="83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628775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57775" y="1601986"/>
            <a:ext cx="15736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F2937"/>
                </a:solidFill>
              </a:rPr>
              <a:t>ลดต้นทุนโฆษณาลง 30%</a:t>
            </a:r>
            <a:endParaRPr lang="en-US" sz="987" dirty="0"/>
          </a:p>
        </p:txBody>
      </p:sp>
      <p:sp>
        <p:nvSpPr>
          <p:cNvPr id="11" name="Text 5"/>
          <p:cNvSpPr/>
          <p:nvPr/>
        </p:nvSpPr>
        <p:spPr>
          <a:xfrm>
            <a:off x="4857750" y="1857375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</a:rPr>
              <a:t>ด้วยการเพิ่มประสิทธิภาพการเสนอราคาและการกำหนดกลุ่มเป้าหมายที่แม่นยำ</a:t>
            </a:r>
            <a:endParaRPr lang="en-US" sz="83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286000"/>
            <a:ext cx="142875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57775" y="2259211"/>
            <a:ext cx="15023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F2937"/>
                </a:solidFill>
              </a:rPr>
              <a:t>เพิ่ม ROI โดยเฉลี่ย 40%</a:t>
            </a:r>
            <a:endParaRPr lang="en-US" sz="987" dirty="0"/>
          </a:p>
        </p:txBody>
      </p:sp>
      <p:sp>
        <p:nvSpPr>
          <p:cNvPr id="14" name="Text 7"/>
          <p:cNvSpPr/>
          <p:nvPr/>
        </p:nvSpPr>
        <p:spPr>
          <a:xfrm>
            <a:off x="4857750" y="25146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</a:rPr>
              <a:t>จากการปรับปรุงประสิทธิภาพแคมเปญอย่างต่อเนื่องด้วย AI</a:t>
            </a:r>
            <a:endParaRPr lang="en-US" sz="834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2943225"/>
            <a:ext cx="142875" cy="1428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57775" y="2916436"/>
            <a:ext cx="20713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F2937"/>
                </a:solidFill>
              </a:rPr>
              <a:t>เข้าถึงกลุ่มเป้าหมายได้แม่นยำขึ้น</a:t>
            </a:r>
            <a:endParaRPr lang="en-US" sz="987" dirty="0"/>
          </a:p>
        </p:txBody>
      </p:sp>
      <p:sp>
        <p:nvSpPr>
          <p:cNvPr id="17" name="Text 9"/>
          <p:cNvSpPr/>
          <p:nvPr/>
        </p:nvSpPr>
        <p:spPr>
          <a:xfrm>
            <a:off x="4857750" y="3171825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</a:rPr>
              <a:t>ด้วยการวิเคราะห์ข้อมูลเชิงลึกและการสร้างกลุ่มเป้าหมายอัจฉริยะ</a:t>
            </a:r>
            <a:endParaRPr lang="en-US" sz="834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3600450"/>
            <a:ext cx="142875" cy="14287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057775" y="3573661"/>
            <a:ext cx="25982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F2937"/>
                </a:solidFill>
              </a:rPr>
              <a:t>ไม่จำเป็นต้องมีความรู้ด้านการตลาดขั้นสูง</a:t>
            </a:r>
            <a:endParaRPr lang="en-US" sz="987" dirty="0"/>
          </a:p>
        </p:txBody>
      </p:sp>
      <p:sp>
        <p:nvSpPr>
          <p:cNvPr id="20" name="Text 11"/>
          <p:cNvSpPr/>
          <p:nvPr/>
        </p:nvSpPr>
        <p:spPr>
          <a:xfrm>
            <a:off x="4857750" y="382905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</a:rPr>
              <a:t>AI ช่วยแนะนำและดำเนินการแทนผู้เชี่ยวชาญด้านการตลาด</a:t>
            </a:r>
            <a:endParaRPr lang="en-US" sz="8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959173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แพ็คเกจและราคา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1714500" y="985838"/>
            <a:ext cx="5715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12121"/>
                </a:solidFill>
              </a:rPr>
              <a:t>เลือกแพ็คเกจที่เหมาะสมกับธุรกิจของคุณ ทุกแพ็คเกจรวมการเข้าถึงเทคโนโลยี AI ขั้นสูงของเรา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285750" y="1393031"/>
            <a:ext cx="2762259" cy="3257550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00063" y="1607344"/>
            <a:ext cx="23145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212121"/>
                </a:solidFill>
              </a:rPr>
              <a:t>Basic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00063" y="1935956"/>
            <a:ext cx="23145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฿1,990</a:t>
            </a:r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/เดือน</a:t>
            </a:r>
            <a:endParaRPr lang="en-US" sz="83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2493169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5800" y="2464594"/>
            <a:ext cx="14965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รองรับ 2 แพลตฟอร์ม (เลือกได้)</a:t>
            </a:r>
            <a:endParaRPr lang="en-US" sz="834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736056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5800" y="2707481"/>
            <a:ext cx="1619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จำนวนแคมเปญสูงสุด 5 แคมเปญ</a:t>
            </a:r>
            <a:endParaRPr lang="en-US" sz="83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2978944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5800" y="2950369"/>
            <a:ext cx="18410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การสร้างสรรค์โฆษณาด้วย AI พื้นฐาน</a:t>
            </a:r>
            <a:endParaRPr lang="en-US" sz="83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221831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" y="3193256"/>
            <a:ext cx="13733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รายงานประสิทธิภาพพื้นฐาน</a:t>
            </a:r>
            <a:endParaRPr lang="en-US" sz="834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3" y="3464719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" y="3436144"/>
            <a:ext cx="10894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การสนับสนุนทางอีเมล</a:t>
            </a:r>
            <a:endParaRPr lang="en-US" sz="834" dirty="0"/>
          </a:p>
        </p:txBody>
      </p:sp>
      <p:sp>
        <p:nvSpPr>
          <p:cNvPr id="18" name="Shape 10"/>
          <p:cNvSpPr/>
          <p:nvPr/>
        </p:nvSpPr>
        <p:spPr>
          <a:xfrm>
            <a:off x="500063" y="4093369"/>
            <a:ext cx="2314575" cy="34290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9" name="Text 11"/>
          <p:cNvSpPr/>
          <p:nvPr/>
        </p:nvSpPr>
        <p:spPr>
          <a:xfrm>
            <a:off x="500063" y="4093369"/>
            <a:ext cx="2314575" cy="342900"/>
          </a:xfrm>
          <a:prstGeom prst="rect">
            <a:avLst/>
          </a:prstGeom>
          <a:noFill/>
          <a:ln/>
        </p:spPr>
        <p:txBody>
          <a:bodyPr wrap="square" lIns="0" tIns="102108" rIns="0" bIns="102108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12121"/>
                </a:solidFill>
              </a:rPr>
              <a:t>เริ่มต้นใช้งาน</a:t>
            </a:r>
            <a:endParaRPr lang="en-US" sz="784" dirty="0"/>
          </a:p>
        </p:txBody>
      </p:sp>
      <p:sp>
        <p:nvSpPr>
          <p:cNvPr id="20" name="Shape 12"/>
          <p:cNvSpPr/>
          <p:nvPr/>
        </p:nvSpPr>
        <p:spPr>
          <a:xfrm>
            <a:off x="3171825" y="1393031"/>
            <a:ext cx="2771775" cy="3257550"/>
          </a:xfrm>
          <a:prstGeom prst="rect">
            <a:avLst/>
          </a:prstGeom>
          <a:solidFill>
            <a:srgbClr val="E3F2FD"/>
          </a:solidFill>
          <a:ln w="18288">
            <a:solidFill>
              <a:srgbClr val="1E88E5"/>
            </a:solidFill>
            <a:prstDash val="solid"/>
          </a:ln>
        </p:spPr>
      </p:sp>
      <p:sp>
        <p:nvSpPr>
          <p:cNvPr id="21" name="Shape 13"/>
          <p:cNvSpPr/>
          <p:nvPr/>
        </p:nvSpPr>
        <p:spPr>
          <a:xfrm>
            <a:off x="5267902" y="1307306"/>
            <a:ext cx="523280" cy="221456"/>
          </a:xfrm>
          <a:prstGeom prst="roundRect">
            <a:avLst/>
          </a:prstGeom>
          <a:solidFill>
            <a:srgbClr val="FFC107"/>
          </a:solidFill>
          <a:ln/>
        </p:spPr>
      </p:sp>
      <p:sp>
        <p:nvSpPr>
          <p:cNvPr id="22" name="Text 14"/>
          <p:cNvSpPr/>
          <p:nvPr/>
        </p:nvSpPr>
        <p:spPr>
          <a:xfrm>
            <a:off x="5267902" y="1307306"/>
            <a:ext cx="523280" cy="221456"/>
          </a:xfrm>
          <a:prstGeom prst="rect">
            <a:avLst/>
          </a:prstGeom>
          <a:noFill/>
          <a:ln/>
        </p:spPr>
        <p:txBody>
          <a:bodyPr wrap="none" lIns="127508" tIns="42545" rIns="127508" bIns="42545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12121"/>
                </a:solidFill>
              </a:rPr>
              <a:t>แนะนำ</a:t>
            </a:r>
            <a:endParaRPr lang="en-US" sz="683" dirty="0"/>
          </a:p>
        </p:txBody>
      </p:sp>
      <p:sp>
        <p:nvSpPr>
          <p:cNvPr id="23" name="Text 15"/>
          <p:cNvSpPr/>
          <p:nvPr/>
        </p:nvSpPr>
        <p:spPr>
          <a:xfrm>
            <a:off x="3395653" y="1607344"/>
            <a:ext cx="23240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212121"/>
                </a:solidFill>
              </a:rPr>
              <a:t>Pro</a:t>
            </a:r>
            <a:endParaRPr lang="en-US" sz="1193" dirty="0"/>
          </a:p>
        </p:txBody>
      </p:sp>
      <p:sp>
        <p:nvSpPr>
          <p:cNvPr id="24" name="Text 16"/>
          <p:cNvSpPr/>
          <p:nvPr/>
        </p:nvSpPr>
        <p:spPr>
          <a:xfrm>
            <a:off x="3395653" y="1935956"/>
            <a:ext cx="23240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฿4,990</a:t>
            </a:r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/เดือน</a:t>
            </a:r>
            <a:endParaRPr lang="en-US" sz="834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653" y="2493169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3581391" y="2464594"/>
            <a:ext cx="10394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รองรับทุกแพลตฟอร์ม</a:t>
            </a:r>
            <a:endParaRPr lang="en-US" sz="834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653" y="2736056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3581391" y="2707481"/>
            <a:ext cx="11983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จำนวนแคมเปญไม่จำกัด</a:t>
            </a:r>
            <a:endParaRPr lang="en-US" sz="834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653" y="2978944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3581391" y="2950369"/>
            <a:ext cx="17642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การสร้างสรรค์โฆษณาด้วย AI ขั้นสูง</a:t>
            </a:r>
            <a:endParaRPr lang="en-US" sz="834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5653" y="3221831"/>
            <a:ext cx="114300" cy="1143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3581391" y="3193256"/>
            <a:ext cx="1875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การเพิ่มประสิทธิภาพแคมเปญอัตโนมัติ</a:t>
            </a:r>
            <a:endParaRPr lang="en-US" sz="834" dirty="0"/>
          </a:p>
        </p:txBody>
      </p:sp>
      <p:pic>
        <p:nvPicPr>
          <p:cNvPr id="3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5653" y="3464719"/>
            <a:ext cx="114300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3581391" y="3436144"/>
            <a:ext cx="15412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รายงานเชิงลึกและการวิเคราะห์</a:t>
            </a:r>
            <a:endParaRPr lang="en-US" sz="834" dirty="0"/>
          </a:p>
        </p:txBody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653" y="3707606"/>
            <a:ext cx="114300" cy="1143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3581391" y="3679031"/>
            <a:ext cx="91133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การสนับสนุน 24/7</a:t>
            </a:r>
            <a:endParaRPr lang="en-US" sz="834" dirty="0"/>
          </a:p>
        </p:txBody>
      </p:sp>
      <p:sp>
        <p:nvSpPr>
          <p:cNvPr id="37" name="Shape 23"/>
          <p:cNvSpPr/>
          <p:nvPr/>
        </p:nvSpPr>
        <p:spPr>
          <a:xfrm>
            <a:off x="3395653" y="4093369"/>
            <a:ext cx="2324091" cy="342900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8" name="Text 24"/>
          <p:cNvSpPr/>
          <p:nvPr/>
        </p:nvSpPr>
        <p:spPr>
          <a:xfrm>
            <a:off x="3395653" y="4093369"/>
            <a:ext cx="2324091" cy="342900"/>
          </a:xfrm>
          <a:prstGeom prst="rect">
            <a:avLst/>
          </a:prstGeom>
          <a:noFill/>
          <a:ln/>
        </p:spPr>
        <p:txBody>
          <a:bodyPr wrap="square" lIns="0" tIns="102108" rIns="0" bIns="102108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เริ่มต้นใช้งาน</a:t>
            </a:r>
            <a:endParaRPr lang="en-US" sz="784" dirty="0"/>
          </a:p>
        </p:txBody>
      </p:sp>
      <p:sp>
        <p:nvSpPr>
          <p:cNvPr id="39" name="Shape 25"/>
          <p:cNvSpPr/>
          <p:nvPr/>
        </p:nvSpPr>
        <p:spPr>
          <a:xfrm>
            <a:off x="6076931" y="1393031"/>
            <a:ext cx="2781291" cy="3257550"/>
          </a:xfrm>
          <a:prstGeom prst="rect">
            <a:avLst/>
          </a:prstGeom>
          <a:solidFill>
            <a:srgbClr val="FFF8E1"/>
          </a:solidFill>
          <a:ln w="18288">
            <a:solidFill>
              <a:srgbClr val="FFC107"/>
            </a:solidFill>
            <a:prstDash val="solid"/>
          </a:ln>
        </p:spPr>
      </p:sp>
      <p:sp>
        <p:nvSpPr>
          <p:cNvPr id="40" name="Text 26"/>
          <p:cNvSpPr/>
          <p:nvPr/>
        </p:nvSpPr>
        <p:spPr>
          <a:xfrm>
            <a:off x="6310331" y="1607344"/>
            <a:ext cx="23336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212121"/>
                </a:solidFill>
              </a:rPr>
              <a:t>Enterprise</a:t>
            </a:r>
            <a:endParaRPr lang="en-US" sz="1193" dirty="0"/>
          </a:p>
        </p:txBody>
      </p:sp>
      <p:sp>
        <p:nvSpPr>
          <p:cNvPr id="41" name="Text 27"/>
          <p:cNvSpPr/>
          <p:nvPr/>
        </p:nvSpPr>
        <p:spPr>
          <a:xfrm>
            <a:off x="6310331" y="1935956"/>
            <a:ext cx="233363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฿9,990</a:t>
            </a:r>
            <a:pPr algn="ctr" indent="0" marL="0">
              <a:lnSpc>
                <a:spcPts val="30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/เดือน</a:t>
            </a:r>
            <a:endParaRPr lang="en-US" sz="834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0331" y="2493169"/>
            <a:ext cx="114300" cy="114300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6496069" y="2464594"/>
            <a:ext cx="13684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ทุกคุณสมบัติในแพ็คเกจ Pro</a:t>
            </a:r>
            <a:endParaRPr lang="en-US" sz="834" dirty="0"/>
          </a:p>
        </p:txBody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331" y="2736056"/>
            <a:ext cx="114300" cy="114300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6496069" y="2707481"/>
            <a:ext cx="17072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API สำหรับการเชื่อมต่อกับระบบอื่น</a:t>
            </a:r>
            <a:endParaRPr lang="en-US" sz="834" dirty="0"/>
          </a:p>
        </p:txBody>
      </p:sp>
      <p:pic>
        <p:nvPicPr>
          <p:cNvPr id="4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0331" y="2978944"/>
            <a:ext cx="114300" cy="114300"/>
          </a:xfrm>
          <a:prstGeom prst="rect">
            <a:avLst/>
          </a:prstGeom>
        </p:spPr>
      </p:pic>
      <p:sp>
        <p:nvSpPr>
          <p:cNvPr id="47" name="Text 30"/>
          <p:cNvSpPr/>
          <p:nvPr/>
        </p:nvSpPr>
        <p:spPr>
          <a:xfrm>
            <a:off x="6496069" y="2950369"/>
            <a:ext cx="15624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โมเดล AI ที่ปรับแต่งเฉพาะธุรกิจ</a:t>
            </a:r>
            <a:endParaRPr lang="en-US" sz="834" dirty="0"/>
          </a:p>
        </p:txBody>
      </p:sp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0331" y="3221831"/>
            <a:ext cx="114300" cy="114300"/>
          </a:xfrm>
          <a:prstGeom prst="rect">
            <a:avLst/>
          </a:prstGeom>
        </p:spPr>
      </p:pic>
      <p:sp>
        <p:nvSpPr>
          <p:cNvPr id="49" name="Text 31"/>
          <p:cNvSpPr/>
          <p:nvPr/>
        </p:nvSpPr>
        <p:spPr>
          <a:xfrm>
            <a:off x="6496069" y="3193256"/>
            <a:ext cx="10054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ผู้จัดการบัญชีส่วนตัว</a:t>
            </a:r>
            <a:endParaRPr lang="en-US" sz="834" dirty="0"/>
          </a:p>
        </p:txBody>
      </p:sp>
      <p:pic>
        <p:nvPicPr>
          <p:cNvPr id="5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0331" y="3464719"/>
            <a:ext cx="114300" cy="114300"/>
          </a:xfrm>
          <a:prstGeom prst="rect">
            <a:avLst/>
          </a:prstGeom>
        </p:spPr>
      </p:pic>
      <p:sp>
        <p:nvSpPr>
          <p:cNvPr id="51" name="Text 32"/>
          <p:cNvSpPr/>
          <p:nvPr/>
        </p:nvSpPr>
        <p:spPr>
          <a:xfrm>
            <a:off x="6496069" y="3436144"/>
            <a:ext cx="16216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การฝึกอบรมและการให้คำปรึกษา</a:t>
            </a:r>
            <a:endParaRPr lang="en-US" sz="834" dirty="0"/>
          </a:p>
        </p:txBody>
      </p:sp>
      <p:pic>
        <p:nvPicPr>
          <p:cNvPr id="5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331" y="3707606"/>
            <a:ext cx="114300" cy="114300"/>
          </a:xfrm>
          <a:prstGeom prst="rect">
            <a:avLst/>
          </a:prstGeom>
        </p:spPr>
      </p:pic>
      <p:sp>
        <p:nvSpPr>
          <p:cNvPr id="53" name="Text 33"/>
          <p:cNvSpPr/>
          <p:nvPr/>
        </p:nvSpPr>
        <p:spPr>
          <a:xfrm>
            <a:off x="6496069" y="3679031"/>
            <a:ext cx="15499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12121"/>
                </a:solidFill>
              </a:rPr>
              <a:t>White Label (เปลี่ยนแบรนด์ได้)</a:t>
            </a:r>
            <a:endParaRPr lang="en-US" sz="834" dirty="0"/>
          </a:p>
        </p:txBody>
      </p:sp>
      <p:sp>
        <p:nvSpPr>
          <p:cNvPr id="54" name="Shape 34"/>
          <p:cNvSpPr/>
          <p:nvPr/>
        </p:nvSpPr>
        <p:spPr>
          <a:xfrm>
            <a:off x="6310331" y="4064794"/>
            <a:ext cx="2333634" cy="342900"/>
          </a:xfrm>
          <a:prstGeom prst="rect">
            <a:avLst/>
          </a:prstGeom>
          <a:solidFill>
            <a:srgbClr val="FFC107"/>
          </a:solidFill>
          <a:ln/>
        </p:spPr>
      </p:sp>
      <p:sp>
        <p:nvSpPr>
          <p:cNvPr id="55" name="Text 35"/>
          <p:cNvSpPr/>
          <p:nvPr/>
        </p:nvSpPr>
        <p:spPr>
          <a:xfrm>
            <a:off x="6310331" y="4064794"/>
            <a:ext cx="2333634" cy="342900"/>
          </a:xfrm>
          <a:prstGeom prst="rect">
            <a:avLst/>
          </a:prstGeom>
          <a:noFill/>
          <a:ln/>
        </p:spPr>
        <p:txBody>
          <a:bodyPr wrap="square" lIns="0" tIns="102108" rIns="0" bIns="102108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12121"/>
                </a:solidFill>
              </a:rPr>
              <a:t>ติดต่อฝ่ายขาย</a:t>
            </a:r>
            <a:endParaRPr lang="en-US" sz="7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2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762845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E88E5"/>
                </a:solidFill>
              </a:rPr>
              <a:t>แผนการพัฒนาในอนาคต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285750" y="985838"/>
            <a:ext cx="5715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12121"/>
                </a:solidFill>
              </a:rPr>
              <a:t>AdGenius AI มีแผนการพัฒนาอย่างต่อเนื่องเพื่อเพิ่มความสามารถและคุณค่าให้กับลูกค้า โดยมุ่งเน้นการเพิ่มแพลตฟอร์มใหม่ การพัฒนาโมดูล AI และการปรับปรุงคุณสมบัติต่างๆ</a:t>
            </a:r>
            <a:endParaRPr lang="en-US" sz="94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85913"/>
            <a:ext cx="8572500" cy="321468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5029200"/>
            <a:ext cx="2743200" cy="1057275"/>
          </a:xfrm>
          <a:prstGeom prst="rect">
            <a:avLst/>
          </a:prstGeom>
          <a:solidFill>
            <a:srgbClr val="F9FAFB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51720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0050" y="5429250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12121"/>
                </a:solidFill>
              </a:rPr>
              <a:t>การขยายแพลตฟอร์ม</a:t>
            </a:r>
            <a:endParaRPr lang="en-US" sz="885" dirty="0"/>
          </a:p>
        </p:txBody>
      </p:sp>
      <p:sp>
        <p:nvSpPr>
          <p:cNvPr id="9" name="Text 4"/>
          <p:cNvSpPr/>
          <p:nvPr/>
        </p:nvSpPr>
        <p:spPr>
          <a:xfrm>
            <a:off x="400050" y="5686425"/>
            <a:ext cx="2514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เพิ่มการรองรับแพลตฟอร์มโฆษณาใหม่ๆ เช่น Google Ads, Lazada, LINE Ads และอื่นๆ</a:t>
            </a:r>
            <a:endParaRPr lang="en-US" sz="727" dirty="0"/>
          </a:p>
        </p:txBody>
      </p:sp>
      <p:sp>
        <p:nvSpPr>
          <p:cNvPr id="10" name="Shape 5"/>
          <p:cNvSpPr/>
          <p:nvPr/>
        </p:nvSpPr>
        <p:spPr>
          <a:xfrm>
            <a:off x="3200400" y="5029200"/>
            <a:ext cx="2743200" cy="1057275"/>
          </a:xfrm>
          <a:prstGeom prst="rect">
            <a:avLst/>
          </a:prstGeom>
          <a:solidFill>
            <a:srgbClr val="F9FAFB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5172075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314700" y="5429250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12121"/>
                </a:solidFill>
              </a:rPr>
              <a:t>การพัฒนา AI ขั้นสูง</a:t>
            </a:r>
            <a:endParaRPr lang="en-US" sz="885" dirty="0"/>
          </a:p>
        </p:txBody>
      </p:sp>
      <p:sp>
        <p:nvSpPr>
          <p:cNvPr id="13" name="Text 7"/>
          <p:cNvSpPr/>
          <p:nvPr/>
        </p:nvSpPr>
        <p:spPr>
          <a:xfrm>
            <a:off x="3314700" y="5686425"/>
            <a:ext cx="2514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เพิ่มความสามารถของ AI ในการวิเคราะห์ข้อมูล, ทำนายผลลัพธ์, และปรับแต่งเนื้อหาตามบุคคล</a:t>
            </a:r>
            <a:endParaRPr lang="en-US" sz="727" dirty="0"/>
          </a:p>
        </p:txBody>
      </p:sp>
      <p:sp>
        <p:nvSpPr>
          <p:cNvPr id="14" name="Shape 8"/>
          <p:cNvSpPr/>
          <p:nvPr/>
        </p:nvSpPr>
        <p:spPr>
          <a:xfrm>
            <a:off x="6115050" y="5029200"/>
            <a:ext cx="2743200" cy="1057275"/>
          </a:xfrm>
          <a:prstGeom prst="rect">
            <a:avLst/>
          </a:prstGeom>
          <a:solidFill>
            <a:srgbClr val="F9FAFB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5172075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29350" y="5429250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12121"/>
                </a:solidFill>
              </a:rPr>
              <a:t>คุณสมบัติใหม่</a:t>
            </a:r>
            <a:endParaRPr lang="en-US" sz="885" dirty="0"/>
          </a:p>
        </p:txBody>
      </p:sp>
      <p:sp>
        <p:nvSpPr>
          <p:cNvPr id="17" name="Text 10"/>
          <p:cNvSpPr/>
          <p:nvPr/>
        </p:nvSpPr>
        <p:spPr>
          <a:xfrm>
            <a:off x="6229350" y="5686425"/>
            <a:ext cx="2514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เพิ่มเครื่องมือและคุณสมบัติใหม่ๆ เพื่อให้การจัดการโฆษณามีประสิทธิภาพมากขึ้น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2025-11-05T07:27:53Z</dcterms:created>
  <dcterms:modified xsi:type="dcterms:W3CDTF">2025-11-05T07:27:53Z</dcterms:modified>
</cp:coreProperties>
</file>